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5" r:id="rId2"/>
    <p:sldId id="310" r:id="rId3"/>
    <p:sldId id="320" r:id="rId4"/>
    <p:sldId id="324" r:id="rId5"/>
    <p:sldId id="322" r:id="rId6"/>
    <p:sldId id="321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5" r:id="rId16"/>
    <p:sldId id="334" r:id="rId17"/>
    <p:sldId id="336" r:id="rId18"/>
    <p:sldId id="347" r:id="rId19"/>
    <p:sldId id="349" r:id="rId20"/>
    <p:sldId id="350" r:id="rId21"/>
    <p:sldId id="348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14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432" y="10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5/24/2021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5/24/2021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5/24/2021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5/24/2021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itydevs.com/2018/11/19/que-es-un-programador-backend/" TargetMode="External"/><Relationship Id="rId2" Type="http://schemas.openxmlformats.org/officeDocument/2006/relationships/hyperlink" Target="https://www.qualitydevs.com/2018/12/12/que-es-un-desarrollador-frontend/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isodate.com/api/search?q=arrow&amp;page=1" TargetMode="External"/><Relationship Id="rId2" Type="http://schemas.openxmlformats.org/officeDocument/2006/relationships/hyperlink" Target="https://www.episodate.com/api/most-popular?page=1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episodate.com/api/show-details?q=2956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inbugs.com/wp-content/uploads/2017/08/4.spring-rest-ws-diagrama-logico.png" TargetMode="External"/><Relationship Id="rId2" Type="http://schemas.openxmlformats.org/officeDocument/2006/relationships/hyperlink" Target="http://spring.io/projects/spring-boo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TV </a:t>
            </a:r>
            <a:r>
              <a:rPr lang="en-US" dirty="0" err="1" smtClean="0"/>
              <a:t>Lix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Proyecto desarrollo aplicaciones web</a:t>
            </a:r>
          </a:p>
          <a:p>
            <a:endParaRPr lang="it-IT" dirty="0"/>
          </a:p>
          <a:p>
            <a:r>
              <a:rPr lang="it-IT" dirty="0" smtClean="0"/>
              <a:t>Miriam gaviria aguerri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082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ENTITIES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User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03082" y="1700808"/>
            <a:ext cx="4724257" cy="417646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00808"/>
            <a:ext cx="3967473" cy="48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3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ENTITIES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UserTvShows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r="14757"/>
          <a:stretch/>
        </p:blipFill>
        <p:spPr bwMode="auto">
          <a:xfrm>
            <a:off x="2309379" y="1268760"/>
            <a:ext cx="2672164" cy="5393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42484" y="1700808"/>
            <a:ext cx="3600400" cy="49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UsersController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TvShowsController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785" y="1700808"/>
            <a:ext cx="5152639" cy="501359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r="5127"/>
          <a:stretch/>
        </p:blipFill>
        <p:spPr bwMode="auto">
          <a:xfrm>
            <a:off x="6670476" y="1702532"/>
            <a:ext cx="5184576" cy="4999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07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</a:t>
            </a:r>
            <a:r>
              <a:rPr lang="es-ES" dirty="0" smtClean="0"/>
              <a:t>– CONTROLLER II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UsersTvShowsController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OpinionsController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93813" y="1729249"/>
            <a:ext cx="5688631" cy="347619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/>
          <a:srcRect r="8042"/>
          <a:stretch/>
        </p:blipFill>
        <p:spPr bwMode="auto">
          <a:xfrm>
            <a:off x="6670476" y="1729249"/>
            <a:ext cx="5256584" cy="4850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60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TvShowsService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19997" b="2223"/>
          <a:stretch/>
        </p:blipFill>
        <p:spPr bwMode="auto">
          <a:xfrm>
            <a:off x="801558" y="1828187"/>
            <a:ext cx="5148838" cy="2642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26460" y="1828187"/>
            <a:ext cx="5004822" cy="3279022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1028010" y="4653136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CheckIsUser</a:t>
            </a:r>
            <a:r>
              <a:rPr lang="es-ES" dirty="0" smtClean="0"/>
              <a:t>: 0 no en BBDD; 1 datos no coinciden; 2 todo correcto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</a:t>
            </a:r>
            <a:r>
              <a:rPr lang="es-ES" dirty="0" smtClean="0"/>
              <a:t>: comprueba si está en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</a:t>
            </a:r>
            <a:r>
              <a:rPr lang="es-ES" dirty="0" smtClean="0"/>
              <a:t>: comprueba si ha habido cambios; sino, no hace nada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9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</a:t>
            </a:r>
            <a:r>
              <a:rPr lang="es-ES" dirty="0" smtClean="0"/>
              <a:t>– SERVICE II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OpinionsService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13973"/>
            <a:ext cx="5662403" cy="226472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45767"/>
            <a:ext cx="5258631" cy="2475321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6818187" y="4509120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SaveOpinion</a:t>
            </a:r>
            <a:r>
              <a:rPr lang="es-ES" dirty="0" smtClean="0"/>
              <a:t>: </a:t>
            </a:r>
            <a:r>
              <a:rPr lang="es-ES" dirty="0"/>
              <a:t>Antes de guardar la opinión, se añade una fecha con hora del momento en el que se ha ejecutado la petición para que luego </a:t>
            </a:r>
            <a:r>
              <a:rPr lang="es-ES" dirty="0" smtClean="0"/>
              <a:t>la lista de opiniones se pinten ordenadas por este dato.</a:t>
            </a:r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1062236" y="4349365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GetUserTvShowsByStatus</a:t>
            </a:r>
            <a:r>
              <a:rPr lang="es-ES" dirty="0"/>
              <a:t> (listado según el parámetro – </a:t>
            </a:r>
            <a:r>
              <a:rPr lang="es-ES" dirty="0" err="1" smtClean="0"/>
              <a:t>string</a:t>
            </a:r>
            <a:r>
              <a:rPr lang="es-ES" dirty="0" smtClean="0"/>
              <a:t>) - </a:t>
            </a:r>
            <a:r>
              <a:rPr lang="es-ES" dirty="0" err="1" smtClean="0"/>
              <a:t>GetUserTvShowById</a:t>
            </a:r>
            <a:r>
              <a:rPr lang="es-ES" dirty="0" smtClean="0"/>
              <a:t>: de </a:t>
            </a:r>
            <a:r>
              <a:rPr lang="es-ES" dirty="0" err="1" smtClean="0"/>
              <a:t>watchedStatus</a:t>
            </a:r>
            <a:r>
              <a:rPr lang="es-ES" dirty="0" smtClean="0"/>
              <a:t> (serie por id en lista usuario)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SaveUserTvShowsByStatus</a:t>
            </a:r>
            <a:r>
              <a:rPr lang="es-ES" dirty="0" smtClean="0"/>
              <a:t>: al objeto se le añade la fecha de “salvado” y la guarda si no está en BBDD.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UpdateUserTvShowsByStatus</a:t>
            </a:r>
            <a:r>
              <a:rPr lang="es-ES" dirty="0" smtClean="0"/>
              <a:t>: actualiza fecha y comprueba si ha habido cambios; sino, no hace nada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39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REPOSITORY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</a:t>
            </a:r>
            <a:r>
              <a:rPr lang="es-ES" dirty="0" err="1"/>
              <a:t>Repository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981844" y="1772816"/>
            <a:ext cx="4896544" cy="102542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b="5618"/>
          <a:stretch/>
        </p:blipFill>
        <p:spPr bwMode="auto">
          <a:xfrm>
            <a:off x="6670476" y="1785284"/>
            <a:ext cx="4896544" cy="1041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20040" y="3027228"/>
            <a:ext cx="4006219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UsersTvShowsRepository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82444" y="2936232"/>
            <a:ext cx="4006219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UsersTvShowsRepository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4" name="Picture 13"/>
          <p:cNvPicPr/>
          <p:nvPr/>
        </p:nvPicPr>
        <p:blipFill rotWithShape="1">
          <a:blip r:embed="rId4"/>
          <a:srcRect b="8740"/>
          <a:stretch/>
        </p:blipFill>
        <p:spPr bwMode="auto">
          <a:xfrm>
            <a:off x="981843" y="3644703"/>
            <a:ext cx="5155153" cy="912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674038" y="3653941"/>
            <a:ext cx="5001688" cy="1215219"/>
          </a:xfrm>
          <a:prstGeom prst="rect">
            <a:avLst/>
          </a:prstGeom>
        </p:spPr>
      </p:pic>
      <p:sp>
        <p:nvSpPr>
          <p:cNvPr id="16" name="Text Placeholder 10"/>
          <p:cNvSpPr txBox="1">
            <a:spLocks/>
          </p:cNvSpPr>
          <p:nvPr/>
        </p:nvSpPr>
        <p:spPr>
          <a:xfrm>
            <a:off x="720040" y="5301208"/>
            <a:ext cx="10955686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Aquí se realizan </a:t>
            </a:r>
            <a:r>
              <a:rPr lang="es-ES" dirty="0"/>
              <a:t>las diferentes </a:t>
            </a:r>
            <a:r>
              <a:rPr lang="es-ES" dirty="0" err="1"/>
              <a:t>querys</a:t>
            </a:r>
            <a:r>
              <a:rPr lang="es-ES" dirty="0"/>
              <a:t> para conectar con la base de datos. En esta ocasión no he tenido que desarrollar ninguna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, ya que los métodos que facilita Java </a:t>
            </a:r>
            <a:r>
              <a:rPr lang="es-ES" dirty="0" err="1"/>
              <a:t>Hibernate</a:t>
            </a:r>
            <a:r>
              <a:rPr lang="es-ES" dirty="0"/>
              <a:t> han sido </a:t>
            </a:r>
            <a:r>
              <a:rPr lang="es-ES" dirty="0" smtClean="0"/>
              <a:t>suficientes.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7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FRONTEND - HERRAMIENTAS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Lenguaje </a:t>
            </a:r>
            <a:r>
              <a:rPr lang="es-ES" dirty="0"/>
              <a:t>de </a:t>
            </a:r>
            <a:r>
              <a:rPr lang="es-ES" dirty="0" err="1"/>
              <a:t>TypeScript</a:t>
            </a:r>
            <a:r>
              <a:rPr lang="es-ES" dirty="0"/>
              <a:t>, utilizando el </a:t>
            </a:r>
            <a:r>
              <a:rPr lang="es-ES" dirty="0" err="1"/>
              <a:t>framework</a:t>
            </a:r>
            <a:r>
              <a:rPr lang="es-ES" dirty="0"/>
              <a:t> de Angular a través del IDE de Visual Studio </a:t>
            </a:r>
            <a:r>
              <a:rPr lang="es-ES" dirty="0" err="1" smtClean="0"/>
              <a:t>Code</a:t>
            </a:r>
            <a:r>
              <a:rPr lang="es-ES" dirty="0" smtClean="0"/>
              <a:t>, </a:t>
            </a:r>
            <a:r>
              <a:rPr lang="es-ES" dirty="0"/>
              <a:t>que gracias a sus funcionalidades y </a:t>
            </a:r>
            <a:r>
              <a:rPr lang="es-ES" dirty="0" err="1"/>
              <a:t>plugins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/>
              <a:t>como </a:t>
            </a:r>
            <a:r>
              <a:rPr lang="es-ES" dirty="0" err="1"/>
              <a:t>Prettier</a:t>
            </a:r>
            <a:r>
              <a:rPr lang="es-ES" dirty="0" smtClean="0"/>
              <a:t>), </a:t>
            </a:r>
            <a:r>
              <a:rPr lang="es-ES" dirty="0"/>
              <a:t>me ha permitido escribir código manteniendo las mismas características de formateo.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Angular </a:t>
            </a:r>
            <a:r>
              <a:rPr lang="es-ES" dirty="0"/>
              <a:t>separa el </a:t>
            </a:r>
            <a:r>
              <a:rPr lang="es-ES" dirty="0" err="1">
                <a:hlinkClick r:id="rId2"/>
              </a:rPr>
              <a:t>frontend</a:t>
            </a:r>
            <a:r>
              <a:rPr lang="es-ES" dirty="0"/>
              <a:t> y el </a:t>
            </a:r>
            <a:r>
              <a:rPr lang="es-ES" dirty="0" err="1">
                <a:hlinkClick r:id="rId3"/>
              </a:rPr>
              <a:t>backend</a:t>
            </a:r>
            <a:r>
              <a:rPr lang="es-ES" dirty="0"/>
              <a:t> en la aplicación que me ha permitido mantener todo más ordenado gracias al patrón MVC (Modelo-Vista-Controlador). Además, me ha facilitado el trabajo cuando he tenido que modificar alguna de las </a:t>
            </a:r>
            <a:r>
              <a:rPr lang="es-ES" dirty="0" smtClean="0"/>
              <a:t>partes, gracias a </a:t>
            </a:r>
            <a:r>
              <a:rPr lang="es-ES" dirty="0" err="1"/>
              <a:t>a</a:t>
            </a:r>
            <a:r>
              <a:rPr lang="es-ES" dirty="0"/>
              <a:t> que favorece la</a:t>
            </a:r>
            <a:r>
              <a:rPr lang="es-ES" dirty="0" smtClean="0"/>
              <a:t> escalabilidad.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Responsive</a:t>
            </a:r>
            <a:r>
              <a:rPr lang="es-ES" dirty="0" smtClean="0"/>
              <a:t> con </a:t>
            </a:r>
            <a:r>
              <a:rPr lang="es-ES" dirty="0" err="1" smtClean="0"/>
              <a:t>Bootstrap</a:t>
            </a:r>
            <a:r>
              <a:rPr lang="es-ES" dirty="0" smtClean="0"/>
              <a:t>, </a:t>
            </a:r>
            <a:r>
              <a:rPr lang="es-ES" dirty="0"/>
              <a:t>una librería diferentes componentes, como </a:t>
            </a:r>
            <a:r>
              <a:rPr lang="es-ES" dirty="0" err="1"/>
              <a:t>cards</a:t>
            </a:r>
            <a:r>
              <a:rPr lang="es-ES" dirty="0"/>
              <a:t> o botones, con los que he podido maquetar la página web.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Sweet</a:t>
            </a:r>
            <a:r>
              <a:rPr lang="es-ES" dirty="0" smtClean="0"/>
              <a:t> </a:t>
            </a:r>
            <a:r>
              <a:rPr lang="es-ES" dirty="0" err="1" smtClean="0"/>
              <a:t>Alert</a:t>
            </a:r>
            <a:r>
              <a:rPr lang="es-ES" dirty="0"/>
              <a:t> </a:t>
            </a:r>
            <a:r>
              <a:rPr lang="es-ES" dirty="0" smtClean="0"/>
              <a:t>para crear </a:t>
            </a:r>
            <a:r>
              <a:rPr lang="es-ES" dirty="0"/>
              <a:t>notificaciones y </a:t>
            </a:r>
            <a:r>
              <a:rPr lang="es-ES" dirty="0" smtClean="0"/>
              <a:t>alertas, según mis necesidades.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14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FRONTEND – GUÍA DE ESTILOS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2" y="1268760"/>
            <a:ext cx="11161239" cy="5256584"/>
          </a:xfrm>
        </p:spPr>
        <p:txBody>
          <a:bodyPr>
            <a:normAutofit/>
          </a:bodyPr>
          <a:lstStyle/>
          <a:p>
            <a:r>
              <a:rPr lang="es-ES" dirty="0" smtClean="0"/>
              <a:t>Estructura: </a:t>
            </a:r>
          </a:p>
          <a:p>
            <a:pPr lvl="1"/>
            <a:r>
              <a:rPr lang="es-ES" dirty="0" smtClean="0"/>
              <a:t>Navegación</a:t>
            </a:r>
          </a:p>
          <a:p>
            <a:pPr lvl="1"/>
            <a:r>
              <a:rPr lang="es-ES" dirty="0" smtClean="0"/>
              <a:t>Contenido</a:t>
            </a:r>
          </a:p>
          <a:p>
            <a:pPr lvl="1"/>
            <a:r>
              <a:rPr lang="es-ES" dirty="0" smtClean="0"/>
              <a:t>Pie </a:t>
            </a:r>
          </a:p>
          <a:p>
            <a:r>
              <a:rPr lang="es-ES" dirty="0" smtClean="0"/>
              <a:t>Navegación reticular</a:t>
            </a:r>
          </a:p>
          <a:p>
            <a:r>
              <a:rPr lang="es-ES" dirty="0" smtClean="0"/>
              <a:t>Logotipo: dos tipos</a:t>
            </a:r>
          </a:p>
          <a:p>
            <a:r>
              <a:rPr lang="es-ES" dirty="0" smtClean="0"/>
              <a:t>Estilos: colores, tipografía, botones, </a:t>
            </a:r>
            <a:r>
              <a:rPr lang="es-ES" dirty="0" err="1" smtClean="0"/>
              <a:t>cards</a:t>
            </a:r>
            <a:r>
              <a:rPr lang="es-ES" dirty="0" smtClean="0"/>
              <a:t>, valoraciones, alertas, mensajes de error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7" name="Picture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2926278"/>
            <a:ext cx="934079" cy="1161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21" y="4726829"/>
            <a:ext cx="1352550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855" y="5415480"/>
            <a:ext cx="1333016" cy="256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77" y="5732943"/>
            <a:ext cx="1889519" cy="1125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379" y="4672139"/>
            <a:ext cx="1683712" cy="1083319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35" y="3636350"/>
            <a:ext cx="1855552" cy="4532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4612" y="4742853"/>
            <a:ext cx="1656184" cy="11377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379" y="3406387"/>
            <a:ext cx="2068835" cy="6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FRONTEND </a:t>
            </a:r>
            <a:r>
              <a:rPr lang="es-ES" dirty="0" smtClean="0"/>
              <a:t>– ESTRUCTURA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693813" y="1412776"/>
            <a:ext cx="7488831" cy="518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Carpeta </a:t>
            </a:r>
            <a:r>
              <a:rPr lang="es-ES" dirty="0" err="1"/>
              <a:t>node_modules</a:t>
            </a:r>
            <a:r>
              <a:rPr lang="es-ES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/>
              <a:t>Carpeta </a:t>
            </a:r>
            <a:r>
              <a:rPr lang="es-ES" dirty="0" err="1" smtClean="0"/>
              <a:t>src</a:t>
            </a:r>
            <a:r>
              <a:rPr lang="es-E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/>
              <a:t>app con los componentes, módulos y archivos de las rutas</a:t>
            </a:r>
            <a:r>
              <a:rPr lang="es-E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 err="1"/>
              <a:t>assets</a:t>
            </a:r>
            <a:r>
              <a:rPr lang="es-ES" sz="1400" dirty="0"/>
              <a:t>: guarda los diferentes recursos de la aplicación: imágenes, iconos, tipos de fuentes...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Index.html: primera página de la aplicación (contiene la etiqueta &lt;app-</a:t>
            </a:r>
            <a:r>
              <a:rPr lang="es-ES" sz="1400" dirty="0" err="1"/>
              <a:t>root</a:t>
            </a:r>
            <a:r>
              <a:rPr lang="es-ES" sz="1400" dirty="0"/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Styles.css: el archivo general de los estilos, con diferentes clases que se utilizan en toda la aplicación.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.</a:t>
            </a:r>
            <a:r>
              <a:rPr lang="es-ES" dirty="0" err="1"/>
              <a:t>prettier.json</a:t>
            </a:r>
            <a:r>
              <a:rPr lang="es-ES" dirty="0"/>
              <a:t>: archivo en el que se configura el formateo del código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Package.json</a:t>
            </a:r>
            <a:r>
              <a:rPr lang="es-ES" dirty="0"/>
              <a:t>: es uno de los archivos de “configuración” del proyecto, donde se incluyen las dependencias y los scripts.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b="3067"/>
          <a:stretch/>
        </p:blipFill>
        <p:spPr bwMode="auto">
          <a:xfrm>
            <a:off x="8614692" y="1384176"/>
            <a:ext cx="2826767" cy="4752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97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ÍNDICE PRESENTACIÓN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 smtClean="0"/>
              <a:t>Introducción</a:t>
            </a:r>
          </a:p>
          <a:p>
            <a:pPr lvl="0"/>
            <a:r>
              <a:rPr lang="es-ES" dirty="0" smtClean="0"/>
              <a:t>Diseño </a:t>
            </a:r>
            <a:r>
              <a:rPr lang="es-ES" dirty="0"/>
              <a:t>de la aplicación</a:t>
            </a:r>
          </a:p>
          <a:p>
            <a:pPr lvl="0"/>
            <a:r>
              <a:rPr lang="es-ES" dirty="0"/>
              <a:t>Fuentes de información externa</a:t>
            </a:r>
          </a:p>
          <a:p>
            <a:pPr lvl="0"/>
            <a:r>
              <a:rPr lang="es-ES" dirty="0"/>
              <a:t>Persistencia de los datos</a:t>
            </a:r>
          </a:p>
          <a:p>
            <a:pPr lvl="0"/>
            <a:r>
              <a:rPr lang="es-ES" dirty="0"/>
              <a:t>Parte trasera de la aplicación o back </a:t>
            </a:r>
            <a:r>
              <a:rPr lang="es-ES" dirty="0" err="1"/>
              <a:t>end</a:t>
            </a:r>
            <a:endParaRPr lang="es-ES" dirty="0"/>
          </a:p>
          <a:p>
            <a:pPr lvl="0"/>
            <a:r>
              <a:rPr lang="es-ES" dirty="0"/>
              <a:t>Parte visual o </a:t>
            </a:r>
            <a:r>
              <a:rPr lang="es-ES" dirty="0" err="1"/>
              <a:t>front</a:t>
            </a:r>
            <a:r>
              <a:rPr lang="es-ES" dirty="0"/>
              <a:t> </a:t>
            </a:r>
            <a:r>
              <a:rPr lang="es-ES" dirty="0" err="1"/>
              <a:t>end</a:t>
            </a:r>
            <a:endParaRPr lang="es-ES" dirty="0"/>
          </a:p>
          <a:p>
            <a:pPr lvl="0"/>
            <a:r>
              <a:rPr lang="es-ES" dirty="0"/>
              <a:t>Manual de uso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FRONTEND </a:t>
            </a:r>
            <a:r>
              <a:rPr lang="es-ES" dirty="0" smtClean="0"/>
              <a:t>– ESTRUCTURA II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720041" y="1129079"/>
            <a:ext cx="8326699" cy="4824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/>
              <a:t>Carpeta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 err="1" smtClean="0"/>
              <a:t>components</a:t>
            </a:r>
            <a:r>
              <a:rPr lang="es-ES" sz="1400" dirty="0" smtClean="0"/>
              <a:t>: </a:t>
            </a:r>
            <a:r>
              <a:rPr lang="es-ES" dirty="0" smtClean="0"/>
              <a:t>Dentro de la carpeta componentes se incluyen todos los componentes creados para la aplicación. De todos estos, están siempre visibles el </a:t>
            </a:r>
            <a:r>
              <a:rPr lang="es-ES" dirty="0" err="1" smtClean="0"/>
              <a:t>header</a:t>
            </a:r>
            <a:r>
              <a:rPr lang="es-ES" dirty="0" smtClean="0"/>
              <a:t> y el </a:t>
            </a:r>
            <a:r>
              <a:rPr lang="es-ES" dirty="0" err="1" smtClean="0"/>
              <a:t>footer</a:t>
            </a:r>
            <a:r>
              <a:rPr lang="es-ES" dirty="0" smtClean="0"/>
              <a:t>, por eso están incluidos en el archivo app.component.html. El resto, varía según la ruta en la que se encuentre el usuario.</a:t>
            </a:r>
            <a:endParaRPr lang="es-E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 err="1" smtClean="0"/>
              <a:t>models</a:t>
            </a:r>
            <a:r>
              <a:rPr lang="es-ES" sz="1400" dirty="0" smtClean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tvShowApi</a:t>
            </a:r>
            <a:r>
              <a:rPr lang="es-ES" dirty="0"/>
              <a:t>: modelo con la información que llega de la API. Está compuesto por un objeto de tipo </a:t>
            </a:r>
            <a:r>
              <a:rPr lang="es-ES" dirty="0" err="1"/>
              <a:t>tvShowDetail</a:t>
            </a:r>
            <a:r>
              <a:rPr lang="es-ES" dirty="0"/>
              <a:t>, formado a su vez por campos, entre ellos, otro objeto de tipo </a:t>
            </a:r>
            <a:r>
              <a:rPr lang="es-ES" dirty="0" err="1"/>
              <a:t>episodes</a:t>
            </a:r>
            <a:r>
              <a:rPr lang="es-ES" dirty="0"/>
              <a:t>. Este modelo es el utilizado para ver la información de la serie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tvShowsList</a:t>
            </a:r>
            <a:r>
              <a:rPr lang="es-ES" dirty="0"/>
              <a:t>: también contiene información de la API. Entre sus campos, está un listado de objetos </a:t>
            </a:r>
            <a:r>
              <a:rPr lang="es-ES" dirty="0" err="1"/>
              <a:t>tvShows</a:t>
            </a:r>
            <a:r>
              <a:rPr lang="es-ES" dirty="0"/>
              <a:t>. Es utilizado para los listado de las series más populares y el resultado de la </a:t>
            </a:r>
            <a:r>
              <a:rPr lang="es-ES" dirty="0" smtClean="0"/>
              <a:t>búsqueda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UserTvShowDTO</a:t>
            </a:r>
            <a:r>
              <a:rPr lang="es-ES" dirty="0"/>
              <a:t>: este modelo corresponde con el modelo e back </a:t>
            </a:r>
            <a:r>
              <a:rPr lang="es-ES" dirty="0" err="1"/>
              <a:t>userTvShow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TvShowDTO</a:t>
            </a:r>
            <a:r>
              <a:rPr lang="es-ES" dirty="0"/>
              <a:t>: modelo que corresponde con el modelo de back </a:t>
            </a:r>
            <a:r>
              <a:rPr lang="es-ES" dirty="0" err="1"/>
              <a:t>tvShow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User</a:t>
            </a:r>
            <a:r>
              <a:rPr lang="es-ES" dirty="0"/>
              <a:t>: con la información sobre el perfil del usuario. Este modelo se utiliza para crear, editar y eliminar un usuario, además de para mostrar su perfil.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Opinion</a:t>
            </a:r>
            <a:r>
              <a:rPr lang="es-ES" dirty="0"/>
              <a:t>: es el modelo que contiene los campos de las valoraciones de la app.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 err="1" smtClean="0"/>
              <a:t>services</a:t>
            </a:r>
            <a:r>
              <a:rPr lang="es-ES" sz="1400" dirty="0" smtClean="0"/>
              <a:t>:</a:t>
            </a:r>
            <a:r>
              <a:rPr lang="es-ES" sz="800" dirty="0" smtClean="0"/>
              <a:t> </a:t>
            </a:r>
            <a:r>
              <a:rPr lang="es-ES" dirty="0"/>
              <a:t>Los </a:t>
            </a:r>
            <a:r>
              <a:rPr lang="es-ES" dirty="0" err="1"/>
              <a:t>services</a:t>
            </a:r>
            <a:r>
              <a:rPr lang="es-ES" dirty="0"/>
              <a:t> son los archivos en los que se encuentran las diferentes llamadas que ponen en comunicación el </a:t>
            </a:r>
            <a:r>
              <a:rPr lang="es-ES" dirty="0" err="1"/>
              <a:t>front</a:t>
            </a:r>
            <a:r>
              <a:rPr lang="es-ES" dirty="0"/>
              <a:t> con back</a:t>
            </a:r>
            <a:r>
              <a:rPr lang="es-ES" dirty="0" smtClean="0"/>
              <a:t>. En </a:t>
            </a:r>
            <a:r>
              <a:rPr lang="es-ES" dirty="0"/>
              <a:t>este caso hay cinco, que prácticamente coinciden con los controladores de back. La única diferencia es que en </a:t>
            </a:r>
            <a:r>
              <a:rPr lang="es-ES" dirty="0" err="1"/>
              <a:t>front</a:t>
            </a:r>
            <a:r>
              <a:rPr lang="es-ES" dirty="0"/>
              <a:t> está separado el servicio de </a:t>
            </a:r>
            <a:r>
              <a:rPr lang="es-ES" dirty="0" err="1"/>
              <a:t>login</a:t>
            </a:r>
            <a:r>
              <a:rPr lang="es-ES" dirty="0"/>
              <a:t> para acceder a la app y el de </a:t>
            </a:r>
            <a:r>
              <a:rPr lang="es-ES" dirty="0" err="1"/>
              <a:t>user</a:t>
            </a:r>
            <a:r>
              <a:rPr lang="es-ES" dirty="0"/>
              <a:t>, que contiene las llamadas relacionadas con el perfil del usuario.</a:t>
            </a:r>
            <a:endParaRPr lang="es-ES" sz="1400" dirty="0" smtClean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5661" r="7692"/>
          <a:stretch/>
        </p:blipFill>
        <p:spPr bwMode="auto">
          <a:xfrm>
            <a:off x="9118748" y="548680"/>
            <a:ext cx="2512557" cy="2676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9029" y="5139188"/>
            <a:ext cx="109374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App-</a:t>
            </a:r>
            <a:r>
              <a:rPr lang="es-ES" sz="1400" dirty="0" err="1"/>
              <a:t>routing.module.ts</a:t>
            </a:r>
            <a:r>
              <a:rPr lang="es-ES" sz="1400" dirty="0"/>
              <a:t>: donde se configuran las diferentes rutas de los componentes de la aplicación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App.component.html: donde se define la vista. En este caso está formado por las etiquetas: &lt;app-</a:t>
            </a:r>
            <a:r>
              <a:rPr lang="es-ES" sz="1400" dirty="0" err="1"/>
              <a:t>header</a:t>
            </a:r>
            <a:r>
              <a:rPr lang="es-ES" sz="1400" dirty="0"/>
              <a:t>&gt;, &lt;</a:t>
            </a:r>
            <a:r>
              <a:rPr lang="es-ES" sz="1400" dirty="0" err="1"/>
              <a:t>router-outlet</a:t>
            </a:r>
            <a:r>
              <a:rPr lang="es-ES" sz="1400" dirty="0"/>
              <a:t>&gt;, &lt;app-</a:t>
            </a:r>
            <a:r>
              <a:rPr lang="es-ES" sz="1400" dirty="0" err="1"/>
              <a:t>footer</a:t>
            </a:r>
            <a:r>
              <a:rPr lang="es-ES" sz="1400" dirty="0"/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App.module.ts</a:t>
            </a:r>
            <a:r>
              <a:rPr lang="es-ES" sz="1400" dirty="0"/>
              <a:t>: donde se ubican los diferentes módulos, servicios, importaciones y </a:t>
            </a:r>
            <a:r>
              <a:rPr lang="es-ES" sz="1400" dirty="0" err="1"/>
              <a:t>providers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79703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 (sin </a:t>
            </a:r>
            <a:r>
              <a:rPr lang="es-ES" dirty="0" err="1" smtClean="0"/>
              <a:t>logearse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Pantalla de inicio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Series encontradas</a:t>
            </a:r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924901" y="4659903"/>
            <a:ext cx="10864948" cy="2087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1.- Botón </a:t>
            </a:r>
            <a:r>
              <a:rPr lang="es-ES" dirty="0" err="1"/>
              <a:t>TVLix</a:t>
            </a:r>
            <a:r>
              <a:rPr lang="es-ES" dirty="0"/>
              <a:t>: </a:t>
            </a:r>
            <a:r>
              <a:rPr lang="es-ES" dirty="0" err="1"/>
              <a:t>redirecciona</a:t>
            </a:r>
            <a:r>
              <a:rPr lang="es-ES" dirty="0"/>
              <a:t> a la pantalla principal</a:t>
            </a:r>
          </a:p>
          <a:p>
            <a:r>
              <a:rPr lang="es-ES" dirty="0"/>
              <a:t>2.- Este botón redirige a otra pantalla en con información detallada de la serie</a:t>
            </a:r>
          </a:p>
          <a:p>
            <a:r>
              <a:rPr lang="es-ES" dirty="0"/>
              <a:t>3.- Con este botón el usuario pasa a la siguiente </a:t>
            </a:r>
            <a:r>
              <a:rPr lang="es-ES" dirty="0" smtClean="0"/>
              <a:t>página</a:t>
            </a:r>
          </a:p>
          <a:p>
            <a:r>
              <a:rPr lang="es-ES" dirty="0"/>
              <a:t>4.- Buscador: </a:t>
            </a:r>
            <a:r>
              <a:rPr lang="es-ES" dirty="0" smtClean="0"/>
              <a:t>el </a:t>
            </a:r>
            <a:r>
              <a:rPr lang="es-ES" dirty="0"/>
              <a:t>usuario </a:t>
            </a:r>
            <a:r>
              <a:rPr lang="es-ES" dirty="0" smtClean="0"/>
              <a:t>añade </a:t>
            </a:r>
            <a:r>
              <a:rPr lang="es-ES" dirty="0"/>
              <a:t>el título de una serie que quiere buscar </a:t>
            </a:r>
            <a:r>
              <a:rPr lang="es-ES" dirty="0" smtClean="0"/>
              <a:t>y, </a:t>
            </a:r>
            <a:r>
              <a:rPr lang="es-ES" dirty="0"/>
              <a:t>se abre un listado con el resultado que devuelve la API, muy similar a la pantalla actual.</a:t>
            </a:r>
          </a:p>
          <a:p>
            <a:r>
              <a:rPr lang="es-ES" dirty="0"/>
              <a:t>5.- Este enlace lleva a la pantalla con el listado de las opiniones </a:t>
            </a:r>
            <a:r>
              <a:rPr lang="es-ES" dirty="0" smtClean="0"/>
              <a:t>sobre </a:t>
            </a:r>
            <a:r>
              <a:rPr lang="es-ES" dirty="0"/>
              <a:t>la app. </a:t>
            </a:r>
            <a:r>
              <a:rPr lang="es-ES" dirty="0" smtClean="0"/>
              <a:t>Todos los usuarios </a:t>
            </a:r>
            <a:r>
              <a:rPr lang="es-ES" dirty="0"/>
              <a:t>puede verlas, pero sólo los registrados </a:t>
            </a:r>
            <a:r>
              <a:rPr lang="es-ES" dirty="0" smtClean="0"/>
              <a:t>pueden opinar.</a:t>
            </a:r>
            <a:endParaRPr lang="es-ES" dirty="0"/>
          </a:p>
          <a:p>
            <a:r>
              <a:rPr lang="es-ES" dirty="0"/>
              <a:t>6.- Al pinchar en el enlace de </a:t>
            </a:r>
            <a:r>
              <a:rPr lang="es-ES" dirty="0" err="1"/>
              <a:t>Loing</a:t>
            </a:r>
            <a:r>
              <a:rPr lang="es-ES" dirty="0"/>
              <a:t>/</a:t>
            </a:r>
            <a:r>
              <a:rPr lang="es-ES" dirty="0" err="1"/>
              <a:t>Logout</a:t>
            </a:r>
            <a:r>
              <a:rPr lang="es-ES" dirty="0"/>
              <a:t>, el usuario puede acceder a la pantalla de </a:t>
            </a:r>
            <a:r>
              <a:rPr lang="es-ES" dirty="0" err="1"/>
              <a:t>login</a:t>
            </a:r>
            <a:r>
              <a:rPr lang="es-ES" dirty="0"/>
              <a:t>, si no está </a:t>
            </a:r>
            <a:r>
              <a:rPr lang="es-ES" dirty="0" err="1"/>
              <a:t>logeado</a:t>
            </a:r>
            <a:r>
              <a:rPr lang="es-ES" dirty="0"/>
              <a:t>, o salir de la sesión si lo está.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737115"/>
            <a:ext cx="5369525" cy="273600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765305"/>
            <a:ext cx="5389301" cy="27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 (sin </a:t>
            </a:r>
            <a:r>
              <a:rPr lang="es-ES" dirty="0" err="1" smtClean="0"/>
              <a:t>logearse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Login</a:t>
            </a:r>
            <a:r>
              <a:rPr lang="es-ES" dirty="0" smtClean="0"/>
              <a:t>/</a:t>
            </a:r>
            <a:r>
              <a:rPr lang="es-ES" dirty="0" err="1" smtClean="0"/>
              <a:t>Login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smtClean="0"/>
              <a:t>Series encontradas</a:t>
            </a:r>
            <a:endParaRPr lang="es-ES" dirty="0"/>
          </a:p>
        </p:txBody>
      </p:sp>
      <p:pic>
        <p:nvPicPr>
          <p:cNvPr id="8" name="Picture 7" descr="E:\Cursos Informática\Udemy-fullStack\Documentación\3.- Logi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41" y="1765306"/>
            <a:ext cx="4922524" cy="249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1765306"/>
            <a:ext cx="6188710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Pantalla principal usuario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65306"/>
            <a:ext cx="5148116" cy="2620014"/>
          </a:xfrm>
          <a:prstGeom prst="rect">
            <a:avLst/>
          </a:prstGeom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5950396" y="1728254"/>
            <a:ext cx="6144890" cy="2852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 dirty="0" smtClean="0"/>
              <a:t>Tus </a:t>
            </a:r>
            <a:r>
              <a:rPr lang="es-ES" dirty="0"/>
              <a:t>series: con esta especie de resumen de los listados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Series para ver: listado completo de las series que quiere ver el usuario en un futuro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Series viendo: pantalla con aquellas series que el usuario que está viendo </a:t>
            </a:r>
            <a:r>
              <a:rPr lang="es-ES" dirty="0" smtClean="0"/>
              <a:t>ahora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/>
              <a:t>Series </a:t>
            </a:r>
            <a:r>
              <a:rPr lang="es-ES" dirty="0"/>
              <a:t>vistas: listado con las series que ya ha </a:t>
            </a:r>
            <a:r>
              <a:rPr lang="es-ES" dirty="0" smtClean="0"/>
              <a:t>visto</a:t>
            </a:r>
          </a:p>
          <a:p>
            <a:r>
              <a:rPr lang="es-ES" dirty="0"/>
              <a:t>Las </a:t>
            </a:r>
            <a:r>
              <a:rPr lang="es-ES" dirty="0" err="1"/>
              <a:t>cards</a:t>
            </a:r>
            <a:r>
              <a:rPr lang="es-ES" dirty="0"/>
              <a:t> de cada </a:t>
            </a:r>
            <a:r>
              <a:rPr lang="es-ES" dirty="0" smtClean="0"/>
              <a:t>serie </a:t>
            </a:r>
            <a:r>
              <a:rPr lang="es-ES" dirty="0"/>
              <a:t>contienen varios botones</a:t>
            </a:r>
            <a:r>
              <a:rPr lang="es-E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quiero 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estoy viendo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Ya la he visto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Eliminar serie </a:t>
            </a:r>
          </a:p>
          <a:p>
            <a:endParaRPr lang="es-ES" dirty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6238428" y="4385321"/>
            <a:ext cx="4514349" cy="22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que quiero ver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835222"/>
            <a:ext cx="5230355" cy="266079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598468" y="1829040"/>
            <a:ext cx="5256584" cy="26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viendo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29041"/>
            <a:ext cx="5256584" cy="266889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30036"/>
            <a:ext cx="5233892" cy="26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vistas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830036"/>
            <a:ext cx="5400600" cy="274295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830036"/>
            <a:ext cx="5400600" cy="27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Errores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13744" r="13922"/>
          <a:stretch/>
        </p:blipFill>
        <p:spPr bwMode="auto">
          <a:xfrm>
            <a:off x="934221" y="1700808"/>
            <a:ext cx="4476115" cy="3121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568" y="4941168"/>
            <a:ext cx="5122851" cy="1146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">
              <a:lnSpc>
                <a:spcPct val="115000"/>
              </a:lnSpc>
              <a:spcAft>
                <a:spcPts val="1000"/>
              </a:spcAft>
            </a:pP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usuario quiere pasar una serie al listado de series vistas o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quiere ver, le saltará una alerta,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avisando que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 está en esa lista. </a:t>
            </a:r>
          </a:p>
          <a:p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saltará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ninguna alerta si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pincha en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‘La estoy viendo’, ya que puede modificar los datos sobre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temporada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episodio.</a:t>
            </a:r>
            <a:endParaRPr lang="es-ES" sz="1400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r="27839" b="25596"/>
          <a:stretch/>
        </p:blipFill>
        <p:spPr bwMode="auto">
          <a:xfrm>
            <a:off x="6670476" y="1268760"/>
            <a:ext cx="3672408" cy="3102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38428" y="4535836"/>
            <a:ext cx="5616624" cy="1793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Salta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otra alerta si el usuario quiere añadir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lista de series que quiere ver, si esta ya está en alguna de las otras dos listas.</a:t>
            </a:r>
          </a:p>
          <a:p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 es que una serie pase por las tres listas en orden lógico: series que ser quieren ver, series que se están viendo y series vistas. Puede empezar por cualquier lista, pero, por lógica, en ningún caso, se puede ir hacia “atrás”: una serie vista, no puede pasar a viendo o se quiere ver, ni una que se está viendo, puede pasar a la lista se quiere </a:t>
            </a:r>
            <a:r>
              <a:rPr lang="es-E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ver.v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659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Detalle de una serie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1268759"/>
            <a:ext cx="7848872" cy="5324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3185" y="1865196"/>
            <a:ext cx="333299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100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Puede haber un enlace (no en esta imagen) que abre otra ventana con más información sobre la serie. El enlace está sobre la foto principal.</a:t>
            </a:r>
          </a:p>
          <a:p>
            <a:pPr>
              <a:lnSpc>
                <a:spcPts val="1500"/>
              </a:lnSpc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en la parte inferior de la pantalla, hay tres botones:</a:t>
            </a:r>
          </a:p>
          <a:p>
            <a:pPr marL="285750" indent="-285750">
              <a:lnSpc>
                <a:spcPts val="15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mandar la serie a series que se quieren ver</a:t>
            </a:r>
          </a:p>
          <a:p>
            <a:pPr marL="285750" indent="-285750">
              <a:lnSpc>
                <a:spcPts val="15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mandar la serie a la lista de series que se ven en la actualidad</a:t>
            </a:r>
          </a:p>
          <a:p>
            <a:pPr marL="285750" indent="-285750">
              <a:lnSpc>
                <a:spcPts val="15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enviar la serie al listado de series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vistas.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4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Valoraciones app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3" y="1830036"/>
            <a:ext cx="5405674" cy="275109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30036"/>
            <a:ext cx="5544616" cy="23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OBJETIVO TV LIX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En la actualidad, las series de TV son una forma de </a:t>
            </a:r>
            <a:r>
              <a:rPr lang="es-ES" dirty="0" smtClean="0"/>
              <a:t>ocio, que se pueden ver no sólo en la TV “estándar”.</a:t>
            </a:r>
            <a:endParaRPr lang="es-ES" dirty="0"/>
          </a:p>
          <a:p>
            <a:r>
              <a:rPr lang="es-ES" dirty="0" err="1"/>
              <a:t>TVLix</a:t>
            </a:r>
            <a:r>
              <a:rPr lang="es-ES" dirty="0"/>
              <a:t> </a:t>
            </a:r>
            <a:r>
              <a:rPr lang="es-ES" dirty="0" smtClean="0"/>
              <a:t>gestiona </a:t>
            </a:r>
            <a:r>
              <a:rPr lang="es-ES" dirty="0"/>
              <a:t>el seguimiento de </a:t>
            </a:r>
            <a:r>
              <a:rPr lang="es-ES" dirty="0" smtClean="0"/>
              <a:t>series </a:t>
            </a:r>
            <a:r>
              <a:rPr lang="es-ES" dirty="0"/>
              <a:t>de televisión que el usuario quiere </a:t>
            </a:r>
            <a:r>
              <a:rPr lang="es-ES" dirty="0" smtClean="0"/>
              <a:t>ver, que está viendo y las vistas. </a:t>
            </a:r>
            <a:endParaRPr lang="es-ES" dirty="0"/>
          </a:p>
          <a:p>
            <a:r>
              <a:rPr lang="es-ES" dirty="0" smtClean="0"/>
              <a:t>Fuente de </a:t>
            </a:r>
            <a:r>
              <a:rPr lang="es-ES" dirty="0"/>
              <a:t>información de series de TV ya que recoge información de una fuente externa como es la API </a:t>
            </a:r>
            <a:r>
              <a:rPr lang="es-ES" dirty="0" err="1"/>
              <a:t>Episodate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65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Perfil de usuario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Actualizar datos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830036"/>
            <a:ext cx="5374371" cy="273405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50074"/>
            <a:ext cx="5326603" cy="2717956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50706" y="4949015"/>
            <a:ext cx="3600400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Eliminar usuario</a:t>
            </a:r>
            <a:endParaRPr lang="es-E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31507"/>
          <a:stretch/>
        </p:blipFill>
        <p:spPr bwMode="auto">
          <a:xfrm>
            <a:off x="3502124" y="4802402"/>
            <a:ext cx="6188710" cy="1891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2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10507406" cy="3794720"/>
          </a:xfrm>
        </p:spPr>
        <p:txBody>
          <a:bodyPr/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Muchas</a:t>
            </a:r>
            <a:r>
              <a:rPr lang="en-US" dirty="0" smtClean="0"/>
              <a:t> gracias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DISEÑO APLICACIÓN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6264696" cy="4422291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Patrón </a:t>
            </a:r>
            <a:r>
              <a:rPr lang="es-ES" dirty="0"/>
              <a:t>de </a:t>
            </a:r>
            <a:r>
              <a:rPr lang="es-ES" b="1" dirty="0"/>
              <a:t>diseño MVC, Modelo Vista Controlador (MVC</a:t>
            </a:r>
            <a:r>
              <a:rPr lang="es-ES" b="1" dirty="0" smtClean="0"/>
              <a:t>)</a:t>
            </a:r>
            <a:r>
              <a:rPr lang="es-ES" dirty="0" smtClean="0"/>
              <a:t>  </a:t>
            </a:r>
            <a:r>
              <a:rPr lang="es-ES" dirty="0"/>
              <a:t>(3 capas), donde se separan la interfaz de usuario, la lógica de control y los datos en tres componentes </a:t>
            </a:r>
            <a:r>
              <a:rPr lang="es-ES" dirty="0" smtClean="0"/>
              <a:t>distintos.</a:t>
            </a:r>
          </a:p>
          <a:p>
            <a:endParaRPr lang="es-ES" dirty="0"/>
          </a:p>
          <a:p>
            <a:r>
              <a:rPr lang="es-ES" dirty="0"/>
              <a:t>El desarrollo de la aplicación se puede dividir en cuatro apartados: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Persistencia: he creado una base de datos </a:t>
            </a:r>
            <a:r>
              <a:rPr lang="es-ES" dirty="0" err="1"/>
              <a:t>MySQL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: desarrollado en Java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Frontend</a:t>
            </a:r>
            <a:r>
              <a:rPr lang="es-ES" dirty="0"/>
              <a:t>: desarrollado en </a:t>
            </a:r>
            <a:r>
              <a:rPr lang="es-ES" dirty="0" err="1"/>
              <a:t>TypeScript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API </a:t>
            </a:r>
            <a:r>
              <a:rPr lang="es-ES" dirty="0" err="1"/>
              <a:t>Rest</a:t>
            </a:r>
            <a:r>
              <a:rPr lang="es-ES" dirty="0"/>
              <a:t>: </a:t>
            </a:r>
            <a:r>
              <a:rPr lang="es-ES" dirty="0" smtClean="0"/>
              <a:t>API </a:t>
            </a:r>
            <a:r>
              <a:rPr lang="es-ES" dirty="0" err="1"/>
              <a:t>Episodate</a:t>
            </a:r>
            <a:r>
              <a:rPr lang="es-ES" dirty="0"/>
              <a:t>.</a:t>
            </a:r>
          </a:p>
          <a:p>
            <a:r>
              <a:rPr lang="es-ES" dirty="0"/>
              <a:t> </a:t>
            </a:r>
            <a:endParaRPr lang="es-ES" dirty="0" smtClean="0"/>
          </a:p>
          <a:p>
            <a:r>
              <a:rPr lang="es-ES" dirty="0" smtClean="0"/>
              <a:t>Entorno de desarrollo con el servidor </a:t>
            </a:r>
            <a:r>
              <a:rPr lang="es-ES" b="1" dirty="0" smtClean="0"/>
              <a:t>XAMPP: </a:t>
            </a:r>
            <a:r>
              <a:rPr lang="es-ES" dirty="0" smtClean="0"/>
              <a:t>base de datos </a:t>
            </a:r>
            <a:r>
              <a:rPr lang="es-ES" dirty="0" err="1" smtClean="0"/>
              <a:t>MySQL</a:t>
            </a:r>
            <a:r>
              <a:rPr lang="es-ES" dirty="0" smtClean="0"/>
              <a:t>, servidor web Apache.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Control de versiones con </a:t>
            </a:r>
            <a:r>
              <a:rPr lang="es-ES" b="1" dirty="0" err="1" smtClean="0"/>
              <a:t>Git</a:t>
            </a:r>
            <a:r>
              <a:rPr lang="es-ES" b="1" dirty="0" smtClean="0"/>
              <a:t> </a:t>
            </a:r>
            <a:r>
              <a:rPr lang="es-ES" dirty="0" smtClean="0"/>
              <a:t>y su herramienta </a:t>
            </a:r>
            <a:r>
              <a:rPr lang="es-ES" dirty="0" err="1" smtClean="0"/>
              <a:t>Fork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215"/>
          <a:stretch/>
        </p:blipFill>
        <p:spPr bwMode="auto">
          <a:xfrm>
            <a:off x="7606580" y="1058652"/>
            <a:ext cx="3817938" cy="3238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64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API REST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10513168" cy="4422291"/>
          </a:xfrm>
        </p:spPr>
        <p:txBody>
          <a:bodyPr>
            <a:normAutofit/>
          </a:bodyPr>
          <a:lstStyle/>
          <a:p>
            <a:r>
              <a:rPr lang="es-ES" dirty="0" smtClean="0"/>
              <a:t>Información de las series de la Api </a:t>
            </a:r>
            <a:r>
              <a:rPr lang="es-ES" dirty="0" err="1" smtClean="0"/>
              <a:t>rest</a:t>
            </a:r>
            <a:r>
              <a:rPr lang="es-ES" dirty="0" smtClean="0"/>
              <a:t> </a:t>
            </a:r>
            <a:r>
              <a:rPr lang="es-ES" dirty="0" err="1" smtClean="0"/>
              <a:t>Episodate</a:t>
            </a:r>
            <a:endParaRPr lang="es-ES" dirty="0"/>
          </a:p>
          <a:p>
            <a:r>
              <a:rPr lang="es-ES" dirty="0" err="1" smtClean="0"/>
              <a:t>Endpoints</a:t>
            </a:r>
            <a:r>
              <a:rPr lang="es-ES" dirty="0" smtClean="0"/>
              <a:t>: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Most</a:t>
            </a:r>
            <a:r>
              <a:rPr lang="es-ES" dirty="0"/>
              <a:t> Popular TV Shows: una lista con las series más </a:t>
            </a:r>
            <a:r>
              <a:rPr lang="es-ES" dirty="0" smtClean="0"/>
              <a:t>populares: 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most-popular?page</a:t>
            </a:r>
            <a:r>
              <a:rPr lang="en-US" sz="1800" dirty="0"/>
              <a:t>=:</a:t>
            </a:r>
            <a:r>
              <a:rPr lang="en-US" sz="1800" dirty="0" smtClean="0"/>
              <a:t>page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2"/>
              </a:rPr>
              <a:t>https://www.episodate.com/api/most-popular?page=1</a:t>
            </a:r>
            <a:endParaRPr lang="es-E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Search</a:t>
            </a:r>
            <a:r>
              <a:rPr lang="es-ES" dirty="0"/>
              <a:t>: busca a través de todas las series de la base de datos de la </a:t>
            </a:r>
            <a:r>
              <a:rPr lang="es-ES" dirty="0" smtClean="0"/>
              <a:t>API: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search?q</a:t>
            </a:r>
            <a:r>
              <a:rPr lang="en-US" sz="1800" dirty="0"/>
              <a:t>=:</a:t>
            </a:r>
            <a:r>
              <a:rPr lang="en-US" sz="1800" dirty="0" err="1"/>
              <a:t>search&amp;page</a:t>
            </a:r>
            <a:r>
              <a:rPr lang="en-US" sz="1800" dirty="0"/>
              <a:t>=:</a:t>
            </a:r>
            <a:r>
              <a:rPr lang="en-US" sz="1800" dirty="0" smtClean="0"/>
              <a:t>page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3"/>
              </a:rPr>
              <a:t>https://www.episodate.com/api/search?q=arrow&amp;page=1</a:t>
            </a:r>
            <a:endParaRPr lang="es-E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Show </a:t>
            </a:r>
            <a:r>
              <a:rPr lang="es-ES" dirty="0" err="1"/>
              <a:t>details</a:t>
            </a:r>
            <a:r>
              <a:rPr lang="es-ES" dirty="0"/>
              <a:t>: devuelve información complete sobre una serie </a:t>
            </a:r>
            <a:r>
              <a:rPr lang="es-ES" dirty="0" smtClean="0"/>
              <a:t>determinada: 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show-details?q</a:t>
            </a:r>
            <a:r>
              <a:rPr lang="en-US" sz="1800" dirty="0"/>
              <a:t>=:</a:t>
            </a:r>
            <a:r>
              <a:rPr lang="en-US" sz="1800" dirty="0" smtClean="0"/>
              <a:t>show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4"/>
              </a:rPr>
              <a:t>https://</a:t>
            </a:r>
            <a:r>
              <a:rPr lang="en-US" sz="1800" u="sng" dirty="0" smtClean="0">
                <a:hlinkClick r:id="rId4"/>
              </a:rPr>
              <a:t>www.episodate.com/api/show-details?q=29560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0346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BASE DE DATOS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9"/>
            <a:ext cx="10513168" cy="20475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Base </a:t>
            </a:r>
            <a:r>
              <a:rPr lang="es-ES" dirty="0"/>
              <a:t>de datos </a:t>
            </a:r>
            <a:r>
              <a:rPr lang="es-ES" dirty="0" smtClean="0"/>
              <a:t>relacional</a:t>
            </a:r>
            <a:r>
              <a:rPr lang="es-ES" b="1" dirty="0" smtClean="0"/>
              <a:t>: </a:t>
            </a:r>
            <a:r>
              <a:rPr lang="es-ES" dirty="0" smtClean="0"/>
              <a:t>formada </a:t>
            </a:r>
            <a:r>
              <a:rPr lang="es-ES" dirty="0"/>
              <a:t>por </a:t>
            </a:r>
            <a:r>
              <a:rPr lang="es-ES" dirty="0" smtClean="0"/>
              <a:t>un </a:t>
            </a:r>
            <a:r>
              <a:rPr lang="es-ES" dirty="0"/>
              <a:t>conjunto de </a:t>
            </a:r>
            <a:r>
              <a:rPr lang="es-ES" dirty="0" smtClean="0"/>
              <a:t>tablas.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/>
              <a:t>realizar las consultas se utiliza el lenguaje de </a:t>
            </a:r>
            <a:r>
              <a:rPr lang="es-ES" b="1" dirty="0"/>
              <a:t>SQL*</a:t>
            </a:r>
            <a:r>
              <a:rPr lang="es-ES" dirty="0"/>
              <a:t> (Lenguaje Estructurado de Consultas</a:t>
            </a:r>
            <a:r>
              <a:rPr lang="es-ES" dirty="0" smtClean="0"/>
              <a:t>). 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Sistema de </a:t>
            </a:r>
            <a:r>
              <a:rPr lang="es-ES" dirty="0"/>
              <a:t>gestión </a:t>
            </a:r>
            <a:r>
              <a:rPr lang="es-ES" dirty="0" err="1" smtClean="0"/>
              <a:t>MySQL</a:t>
            </a:r>
            <a:r>
              <a:rPr lang="es-ES" dirty="0" smtClean="0"/>
              <a:t> para </a:t>
            </a:r>
            <a:r>
              <a:rPr lang="es-ES" dirty="0"/>
              <a:t>almacenar toda la </a:t>
            </a:r>
            <a:r>
              <a:rPr lang="es-ES" dirty="0" smtClean="0"/>
              <a:t>información y administrar </a:t>
            </a:r>
            <a:r>
              <a:rPr lang="es-ES" dirty="0"/>
              <a:t>todos estos </a:t>
            </a:r>
            <a:r>
              <a:rPr lang="es-ES" dirty="0" smtClean="0"/>
              <a:t>datos.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/>
              <a:t>trabajar con </a:t>
            </a:r>
            <a:r>
              <a:rPr lang="es-ES" dirty="0" err="1"/>
              <a:t>MySQL</a:t>
            </a:r>
            <a:r>
              <a:rPr lang="es-ES" dirty="0"/>
              <a:t>, utilicé la herramienta de </a:t>
            </a:r>
            <a:r>
              <a:rPr lang="es-ES" dirty="0" err="1"/>
              <a:t>PHPMyAdmin</a:t>
            </a:r>
            <a:r>
              <a:rPr lang="es-ES" dirty="0"/>
              <a:t> que provee XAMPP</a:t>
            </a:r>
            <a:r>
              <a:rPr lang="es-ES" dirty="0" smtClean="0"/>
              <a:t>.</a:t>
            </a:r>
            <a:r>
              <a:rPr lang="es-E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847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BASE DE DATOS II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9145016" cy="4422291"/>
          </a:xfrm>
        </p:spPr>
        <p:txBody>
          <a:bodyPr>
            <a:normAutofit/>
          </a:bodyPr>
          <a:lstStyle/>
          <a:p>
            <a:r>
              <a:rPr lang="es-ES" dirty="0"/>
              <a:t>En </a:t>
            </a:r>
            <a:r>
              <a:rPr lang="es-ES" dirty="0" err="1" smtClean="0"/>
              <a:t>TVLix</a:t>
            </a:r>
            <a:r>
              <a:rPr lang="es-ES" dirty="0"/>
              <a:t>, la base de datos está formada por cuatro tablas: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User</a:t>
            </a:r>
            <a:r>
              <a:rPr lang="es-ES" dirty="0"/>
              <a:t>, cuya clave primaria es su id, generada automáticamente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TvShows</a:t>
            </a:r>
            <a:r>
              <a:rPr lang="es-ES" dirty="0"/>
              <a:t>: cuya clave primaria es la id que viene de la API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UserTvShows</a:t>
            </a:r>
            <a:r>
              <a:rPr lang="es-ES" dirty="0"/>
              <a:t>: es la </a:t>
            </a:r>
            <a:r>
              <a:rPr lang="es-ES" dirty="0" smtClean="0"/>
              <a:t>tabla </a:t>
            </a:r>
            <a:r>
              <a:rPr lang="es-ES" dirty="0"/>
              <a:t>que pone en relación la tabla de </a:t>
            </a:r>
            <a:r>
              <a:rPr lang="es-ES" dirty="0" err="1"/>
              <a:t>User</a:t>
            </a:r>
            <a:r>
              <a:rPr lang="es-ES" dirty="0"/>
              <a:t> y </a:t>
            </a:r>
            <a:r>
              <a:rPr lang="es-ES" dirty="0" err="1"/>
              <a:t>TvShow</a:t>
            </a:r>
            <a:r>
              <a:rPr lang="es-ES" dirty="0"/>
              <a:t>, de ahí que tiene dos claves foráneas que son las primarias de las otras dos tablas.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Opinions</a:t>
            </a:r>
            <a:r>
              <a:rPr lang="es-ES" dirty="0"/>
              <a:t>: que guarda relación con la tabla de </a:t>
            </a:r>
            <a:r>
              <a:rPr lang="es-ES" dirty="0" err="1"/>
              <a:t>User</a:t>
            </a:r>
            <a:endParaRPr lang="es-ES" dirty="0"/>
          </a:p>
          <a:p>
            <a:endParaRPr lang="es-ES" dirty="0"/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t="982" b="1505"/>
          <a:stretch/>
        </p:blipFill>
        <p:spPr bwMode="auto">
          <a:xfrm>
            <a:off x="6985619" y="3429000"/>
            <a:ext cx="4797425" cy="3274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96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BACKEND - HERRAMIENTAS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Spring </a:t>
            </a:r>
            <a:r>
              <a:rPr lang="es-ES" dirty="0" err="1" smtClean="0">
                <a:hlinkClick r:id="rId2"/>
              </a:rPr>
              <a:t>boot</a:t>
            </a:r>
            <a:r>
              <a:rPr lang="es-ES" dirty="0"/>
              <a:t> </a:t>
            </a:r>
            <a:r>
              <a:rPr lang="es-ES" dirty="0" smtClean="0"/>
              <a:t>herramienta por </a:t>
            </a:r>
            <a:r>
              <a:rPr lang="es-ES" dirty="0"/>
              <a:t>el </a:t>
            </a:r>
            <a:r>
              <a:rPr lang="es-ES" dirty="0" err="1"/>
              <a:t>framework</a:t>
            </a:r>
            <a:r>
              <a:rPr lang="es-ES" dirty="0"/>
              <a:t> de desarrollo </a:t>
            </a:r>
            <a:r>
              <a:rPr lang="es-ES" dirty="0" err="1"/>
              <a:t>spring</a:t>
            </a:r>
            <a:r>
              <a:rPr lang="es-ES" dirty="0"/>
              <a:t>, que </a:t>
            </a:r>
            <a:r>
              <a:rPr lang="es-ES" dirty="0" smtClean="0"/>
              <a:t>crea </a:t>
            </a:r>
            <a:r>
              <a:rPr lang="es-ES" dirty="0"/>
              <a:t>aplicaciones de manera rápida sólo configurando algunas dependencias y los parámetros requeridos en los archivos de </a:t>
            </a:r>
            <a:r>
              <a:rPr lang="es-ES" dirty="0" smtClean="0"/>
              <a:t>configuración.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Herramienta </a:t>
            </a:r>
            <a:r>
              <a:rPr lang="es-ES" dirty="0"/>
              <a:t>open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 smtClean="0"/>
              <a:t>Maven</a:t>
            </a:r>
            <a:r>
              <a:rPr lang="es-ES" dirty="0" smtClean="0"/>
              <a:t> </a:t>
            </a:r>
            <a:r>
              <a:rPr lang="es-ES" dirty="0"/>
              <a:t>que simplifica los procesos de </a:t>
            </a:r>
            <a:r>
              <a:rPr lang="es-ES" dirty="0" err="1"/>
              <a:t>build</a:t>
            </a:r>
            <a:r>
              <a:rPr lang="es-ES" dirty="0"/>
              <a:t> (compilar y generar ejecutables a partir del código fuente).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Java </a:t>
            </a:r>
            <a:r>
              <a:rPr lang="es-ES" dirty="0" err="1" smtClean="0"/>
              <a:t>Hibernate</a:t>
            </a:r>
            <a:r>
              <a:rPr lang="es-ES" dirty="0" smtClean="0"/>
              <a:t>, </a:t>
            </a:r>
            <a:r>
              <a:rPr lang="es-ES" dirty="0"/>
              <a:t>una herramienta de mapeo objeto-relacional (ORM) </a:t>
            </a:r>
            <a:r>
              <a:rPr lang="es-ES" dirty="0" smtClean="0"/>
              <a:t>que </a:t>
            </a:r>
            <a:r>
              <a:rPr lang="es-ES" dirty="0"/>
              <a:t>facilita el mapeo de atributos en una base de datos </a:t>
            </a:r>
            <a:r>
              <a:rPr lang="es-ES" dirty="0" smtClean="0"/>
              <a:t>tradicional y permite </a:t>
            </a:r>
            <a:r>
              <a:rPr lang="es-ES" dirty="0"/>
              <a:t>agilizar la relación entre la aplicación y la base de datos SQL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Microservicios</a:t>
            </a:r>
            <a:r>
              <a:rPr lang="es-ES" dirty="0" smtClean="0"/>
              <a:t> donde se </a:t>
            </a:r>
            <a:r>
              <a:rPr lang="es-ES" dirty="0"/>
              <a:t>gestiona </a:t>
            </a:r>
            <a:r>
              <a:rPr lang="es-ES" dirty="0" smtClean="0"/>
              <a:t>la </a:t>
            </a:r>
            <a:r>
              <a:rPr lang="es-ES" dirty="0"/>
              <a:t>información recibida desde la </a:t>
            </a:r>
            <a:r>
              <a:rPr lang="es-ES" dirty="0" smtClean="0"/>
              <a:t>API y la que </a:t>
            </a:r>
            <a:r>
              <a:rPr lang="es-ES" dirty="0"/>
              <a:t>se trabaja con la base de datos creada exprofeso</a:t>
            </a:r>
            <a:r>
              <a:rPr lang="es-ES" dirty="0" smtClean="0"/>
              <a:t>. </a:t>
            </a:r>
            <a:r>
              <a:rPr lang="es-ES" dirty="0"/>
              <a:t> </a:t>
            </a:r>
            <a:r>
              <a:rPr lang="es-ES" dirty="0" smtClean="0"/>
              <a:t>Un </a:t>
            </a:r>
            <a:r>
              <a:rPr lang="es-ES" dirty="0" err="1"/>
              <a:t>microservicio</a:t>
            </a:r>
            <a:r>
              <a:rPr lang="es-ES" dirty="0"/>
              <a:t> permite separar responsabilidades al </a:t>
            </a:r>
            <a:r>
              <a:rPr lang="es-ES" dirty="0" smtClean="0"/>
              <a:t>constar </a:t>
            </a:r>
            <a:r>
              <a:rPr lang="es-ES" dirty="0"/>
              <a:t>de varios niveles: 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6" name="Text Placeholder 10"/>
          <p:cNvSpPr txBox="1">
            <a:spLocks/>
          </p:cNvSpPr>
          <p:nvPr/>
        </p:nvSpPr>
        <p:spPr>
          <a:xfrm>
            <a:off x="1517444" y="4396916"/>
            <a:ext cx="6377168" cy="2960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Interactuar con el cliente del servicio (capa interfaz o presentación).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Ejecutar procesamientos y aplicar reglas de negocio (conocimiento de lógica – servicios)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Acceso a datos: almacenan y extraen la información de un repositorio. Algunos las llaman </a:t>
            </a:r>
            <a:r>
              <a:rPr lang="es-ES" i="1" dirty="0" err="1" smtClean="0"/>
              <a:t>Repository</a:t>
            </a:r>
            <a:r>
              <a:rPr lang="es-ES" dirty="0" smtClean="0"/>
              <a:t> o </a:t>
            </a:r>
            <a:r>
              <a:rPr lang="es-ES" i="1" dirty="0" smtClean="0"/>
              <a:t>Data Access </a:t>
            </a:r>
            <a:r>
              <a:rPr lang="es-ES" i="1" dirty="0" err="1" smtClean="0"/>
              <a:t>Object</a:t>
            </a:r>
            <a:r>
              <a:rPr lang="es-ES" dirty="0" smtClean="0"/>
              <a:t> (DAO)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8192740" y="4396916"/>
            <a:ext cx="3446288" cy="22004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 descr="http://sinbugs.com/wp-content/uploads/2017/08/4.spring-rest-ws-diagrama-logico.pn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11" y="4490024"/>
            <a:ext cx="2506345" cy="2014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BACKEND - MICROSERVICIO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r>
              <a:rPr lang="es-ES" dirty="0"/>
              <a:t>El </a:t>
            </a:r>
            <a:r>
              <a:rPr lang="es-ES" dirty="0" err="1"/>
              <a:t>microservicio</a:t>
            </a:r>
            <a:r>
              <a:rPr lang="es-ES" dirty="0"/>
              <a:t> está formado por estos apartados: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Controller</a:t>
            </a:r>
            <a:r>
              <a:rPr lang="es-ES" dirty="0"/>
              <a:t>: </a:t>
            </a:r>
            <a:r>
              <a:rPr lang="es-ES" dirty="0" smtClean="0"/>
              <a:t>puerta </a:t>
            </a:r>
            <a:r>
              <a:rPr lang="es-ES" dirty="0"/>
              <a:t>de entrada y de salida de los datos que introduce el usuario (vista) o de la información de la base de datos (modelo)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Service</a:t>
            </a:r>
            <a:r>
              <a:rPr lang="es-ES" dirty="0"/>
              <a:t>: </a:t>
            </a:r>
            <a:r>
              <a:rPr lang="es-ES" dirty="0" smtClean="0"/>
              <a:t>interfaz con los métodos con los que se realizan las </a:t>
            </a:r>
            <a:r>
              <a:rPr lang="es-ES" dirty="0"/>
              <a:t>diferentes llamadas y mapeos necesario para conectar el modelo con la vista o </a:t>
            </a:r>
            <a:r>
              <a:rPr lang="es-ES" dirty="0" smtClean="0"/>
              <a:t>viceversa.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Implementación del </a:t>
            </a:r>
            <a:r>
              <a:rPr lang="es-ES" dirty="0" smtClean="0"/>
              <a:t>servicio: con la lógica de las funciones anteriores.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Repository</a:t>
            </a:r>
            <a:r>
              <a:rPr lang="es-ES" dirty="0"/>
              <a:t>: donde se realiza la </a:t>
            </a:r>
            <a:r>
              <a:rPr lang="es-ES" dirty="0" err="1"/>
              <a:t>query</a:t>
            </a:r>
            <a:r>
              <a:rPr lang="es-ES" dirty="0"/>
              <a:t> a la base de datos. En este caso, he utilizado </a:t>
            </a:r>
            <a:r>
              <a:rPr lang="es-ES" dirty="0" err="1"/>
              <a:t>Hibernate</a:t>
            </a:r>
            <a:r>
              <a:rPr lang="es-ES" dirty="0"/>
              <a:t> para facilitar esta labor gracias a los métodos ya embebidos en esta herramienta.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Entity</a:t>
            </a:r>
            <a:r>
              <a:rPr lang="es-ES" dirty="0"/>
              <a:t>: se trabaja con cuatro </a:t>
            </a:r>
            <a:r>
              <a:rPr lang="es-ES" dirty="0" err="1"/>
              <a:t>entities</a:t>
            </a:r>
            <a:r>
              <a:rPr lang="es-ES" dirty="0"/>
              <a:t> que corresponden a las cuatro tablas contenidas en la base de datos: </a:t>
            </a:r>
            <a:r>
              <a:rPr lang="es-ES" dirty="0" err="1"/>
              <a:t>user</a:t>
            </a:r>
            <a:r>
              <a:rPr lang="es-ES" dirty="0"/>
              <a:t>, </a:t>
            </a:r>
            <a:r>
              <a:rPr lang="es-ES" dirty="0" err="1"/>
              <a:t>tvShow</a:t>
            </a:r>
            <a:r>
              <a:rPr lang="es-ES" dirty="0"/>
              <a:t>, </a:t>
            </a:r>
            <a:r>
              <a:rPr lang="es-ES" dirty="0" err="1"/>
              <a:t>userTvShow</a:t>
            </a:r>
            <a:r>
              <a:rPr lang="es-ES" dirty="0"/>
              <a:t> y </a:t>
            </a:r>
            <a:r>
              <a:rPr lang="es-ES" dirty="0" err="1"/>
              <a:t>opinions</a:t>
            </a:r>
            <a:r>
              <a:rPr lang="es-ES" dirty="0"/>
              <a:t>.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19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220</TotalTime>
  <Words>2140</Words>
  <Application>Microsoft Office PowerPoint</Application>
  <PresentationFormat>Custom</PresentationFormat>
  <Paragraphs>194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Corbel</vt:lpstr>
      <vt:lpstr>Times New Roman</vt:lpstr>
      <vt:lpstr>Digital Blue Tunnel 16x9</vt:lpstr>
      <vt:lpstr>TV Lix</vt:lpstr>
      <vt:lpstr>ÍNDICE PRESENTACIÓN</vt:lpstr>
      <vt:lpstr>OBJETIVO TV LIX</vt:lpstr>
      <vt:lpstr>DISEÑO APLICACIÓN</vt:lpstr>
      <vt:lpstr>API REST</vt:lpstr>
      <vt:lpstr>BASE DE DATOS</vt:lpstr>
      <vt:lpstr>BASE DE DATOS II</vt:lpstr>
      <vt:lpstr>BACKEND - HERRAMIENTAS</vt:lpstr>
      <vt:lpstr>BACKEND - MICROSERVICIO</vt:lpstr>
      <vt:lpstr>BACKEND - ENTITIES</vt:lpstr>
      <vt:lpstr>BACKEND - ENTITIES</vt:lpstr>
      <vt:lpstr>BACKEND - CONTROLLER</vt:lpstr>
      <vt:lpstr>BACKEND – CONTROLLER II</vt:lpstr>
      <vt:lpstr>BACKEND - SERVICES</vt:lpstr>
      <vt:lpstr>BACKEND – SERVICE II</vt:lpstr>
      <vt:lpstr>BACKEND - REPOSITORY</vt:lpstr>
      <vt:lpstr>FRONTEND - HERRAMIENTAS</vt:lpstr>
      <vt:lpstr>FRONTEND – GUÍA DE ESTILOS</vt:lpstr>
      <vt:lpstr>FRONTEND – ESTRUCTURA</vt:lpstr>
      <vt:lpstr>FRONTEND – ESTRUCTURA II</vt:lpstr>
      <vt:lpstr>MANUAL DE USUARIO (sin logearse)</vt:lpstr>
      <vt:lpstr>MANUAL DE USUARIO (sin logearse)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  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Lix</dc:title>
  <dc:creator>Miriam</dc:creator>
  <cp:lastModifiedBy>Miriam</cp:lastModifiedBy>
  <cp:revision>40</cp:revision>
  <dcterms:created xsi:type="dcterms:W3CDTF">2021-05-19T09:47:37Z</dcterms:created>
  <dcterms:modified xsi:type="dcterms:W3CDTF">2021-05-24T17:53:07Z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